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46" d="100"/>
          <a:sy n="46" d="100"/>
        </p:scale>
        <p:origin x="-2262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15732-7C03-4BF8-9884-2655AD6C01C8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D5D68-D2FF-469E-9914-8A0E6A4032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D5D68-D2FF-469E-9914-8A0E6A4032C3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B23E8-42A9-44B5-BA39-551C8730C47C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47F6-3576-4502-8782-C217ECBA3F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84525"/>
          </a:xfrm>
          <a:solidFill>
            <a:schemeClr val="accent3"/>
          </a:solidFill>
        </p:spPr>
        <p:txBody>
          <a:bodyPr/>
          <a:lstStyle/>
          <a:p>
            <a:r>
              <a:rPr lang="ru-RU" dirty="0" smtClean="0"/>
              <a:t>Формирование УУД на уроках иностранного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64305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Голубцова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И.Д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«Гимназия 11»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alservice.ru/upload/iblock/76f/76f5d99dd4929802b5477c96a7c497c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7166"/>
            <a:ext cx="457206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cs9.pikabu.ru/post_img/2016/12/21/12/og_og_14823533482341582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Универсальные учебные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умение учиться, то есть способность субъекта к саморазвитию и самосовершенствованию путем сознательного и активного присвоения социального опыта.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совокупность способов действий учащихся, обеспечивающих самостоятельное усвоение новых знаний, формирование умений, включая организацию этого процесса, культурную идентичность и толерантность.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Виды </a:t>
            </a:r>
            <a:r>
              <a:rPr lang="ru-RU" dirty="0"/>
              <a:t>универсальных учебных действий: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/>
              <a:t>л</a:t>
            </a:r>
            <a:r>
              <a:rPr lang="ru-RU" b="1" dirty="0" smtClean="0"/>
              <a:t>ичностные </a:t>
            </a:r>
            <a:r>
              <a:rPr lang="ru-RU" b="1" dirty="0" err="1" smtClean="0"/>
              <a:t>ууд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/>
              <a:t>ценностно-смысловая, нравственная, социальная </a:t>
            </a:r>
            <a:r>
              <a:rPr lang="ru-RU" dirty="0" smtClean="0"/>
              <a:t>ориентация).                                                    </a:t>
            </a:r>
            <a:r>
              <a:rPr lang="ru-RU" b="1" dirty="0" smtClean="0"/>
              <a:t>регулятивные  </a:t>
            </a:r>
            <a:r>
              <a:rPr lang="ru-RU" b="1" dirty="0" err="1" smtClean="0"/>
              <a:t>ууд</a:t>
            </a:r>
            <a:r>
              <a:rPr lang="ru-RU" b="1" dirty="0" smtClean="0"/>
              <a:t> </a:t>
            </a:r>
            <a:r>
              <a:rPr lang="ru-RU" dirty="0" smtClean="0"/>
              <a:t>(организация </a:t>
            </a:r>
            <a:r>
              <a:rPr lang="ru-RU" dirty="0"/>
              <a:t>учебной </a:t>
            </a:r>
            <a:r>
              <a:rPr lang="ru-RU" dirty="0" smtClean="0"/>
              <a:t>деятельности)                                                            </a:t>
            </a:r>
            <a:r>
              <a:rPr lang="ru-RU" b="1" dirty="0" smtClean="0"/>
              <a:t>познавательные  </a:t>
            </a:r>
            <a:r>
              <a:rPr lang="ru-RU" b="1" dirty="0" err="1" smtClean="0"/>
              <a:t>ууд</a:t>
            </a:r>
            <a:r>
              <a:rPr lang="ru-RU" dirty="0" smtClean="0"/>
              <a:t>(</a:t>
            </a:r>
            <a:r>
              <a:rPr lang="ru-RU" dirty="0"/>
              <a:t>работа с </a:t>
            </a:r>
            <a:r>
              <a:rPr lang="ru-RU" dirty="0" smtClean="0"/>
              <a:t>информацией)                               </a:t>
            </a:r>
            <a:r>
              <a:rPr lang="ru-RU" b="1" dirty="0" smtClean="0"/>
              <a:t>коммуникативные </a:t>
            </a:r>
            <a:r>
              <a:rPr lang="ru-RU" b="1" dirty="0" err="1" smtClean="0"/>
              <a:t>ууд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ru-RU" dirty="0"/>
              <a:t>социальная компетентность, коммуникативное </a:t>
            </a:r>
            <a:r>
              <a:rPr lang="ru-RU" dirty="0" smtClean="0"/>
              <a:t>взаимодействие)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ru-RU" dirty="0"/>
              <a:t>Регулятивные = организация учебной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3000" b="1" dirty="0" err="1"/>
              <a:t>Целеполагание</a:t>
            </a:r>
            <a:r>
              <a:rPr lang="ru-RU" sz="3000" b="1" dirty="0">
                <a:solidFill>
                  <a:srgbClr val="92D050"/>
                </a:solidFill>
              </a:rPr>
              <a:t> </a:t>
            </a:r>
            <a:r>
              <a:rPr lang="ru-RU" sz="3000" dirty="0"/>
              <a:t>- постановка учебной задачи на основе соотнесения того, что уже известно и усвоено учащимся, и того, что еще неизвестно; </a:t>
            </a:r>
            <a:r>
              <a:rPr lang="ru-RU" sz="3000" dirty="0" smtClean="0"/>
              <a:t>                                 </a:t>
            </a:r>
            <a:r>
              <a:rPr lang="ru-RU" sz="3000" b="1" dirty="0" smtClean="0"/>
              <a:t>Планирование</a:t>
            </a:r>
            <a:r>
              <a:rPr lang="ru-RU" sz="3000" dirty="0" smtClean="0"/>
              <a:t> </a:t>
            </a:r>
            <a:r>
              <a:rPr lang="ru-RU" sz="3000" dirty="0"/>
              <a:t>– определение последовательности промежуточных целей с учетом конечного результата; составление плана и последовательности действий ; </a:t>
            </a:r>
            <a:r>
              <a:rPr lang="ru-RU" sz="3000" b="1" dirty="0"/>
              <a:t>Прогнозирование</a:t>
            </a:r>
            <a:r>
              <a:rPr lang="ru-RU" sz="3000" dirty="0"/>
              <a:t> – предвосхищение результата и уровня усвоения, его временных характеристик;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Регулятивные = организация учебной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контроль</a:t>
            </a:r>
            <a:r>
              <a:rPr lang="ru-RU" dirty="0"/>
              <a:t> в форме сличения способа действия и его результата с заданным эталоном с целью обнаружения отклонений и отличий от эталона; </a:t>
            </a:r>
            <a:r>
              <a:rPr lang="ru-RU" b="1" dirty="0"/>
              <a:t>коррекция</a:t>
            </a:r>
            <a:r>
              <a:rPr lang="ru-RU" dirty="0"/>
              <a:t> – внесение необходимых дополнений и корректив в план и способ действия в случае расхождения эталона, реального действия и его продукта; </a:t>
            </a:r>
            <a:r>
              <a:rPr lang="ru-RU" dirty="0" smtClean="0"/>
              <a:t>                                                                                    </a:t>
            </a:r>
            <a:r>
              <a:rPr lang="ru-RU" b="1" dirty="0" smtClean="0"/>
              <a:t>оценка</a:t>
            </a:r>
            <a:r>
              <a:rPr lang="ru-RU" dirty="0" smtClean="0"/>
              <a:t> </a:t>
            </a:r>
            <a:r>
              <a:rPr lang="ru-RU" dirty="0"/>
              <a:t>- выделение и осознание учащимся того что уже усвоено и что еще подлежит усвоению, осознание качества и уровня усвоения; </a:t>
            </a:r>
            <a:r>
              <a:rPr lang="ru-RU" dirty="0" smtClean="0"/>
              <a:t>      </a:t>
            </a:r>
            <a:r>
              <a:rPr lang="ru-RU" b="1" dirty="0" err="1" smtClean="0"/>
              <a:t>саморегуляция</a:t>
            </a:r>
            <a:r>
              <a:rPr lang="ru-RU" dirty="0" smtClean="0"/>
              <a:t> </a:t>
            </a:r>
            <a:r>
              <a:rPr lang="ru-RU" dirty="0"/>
              <a:t>– умение проявить настойчивость и усилие для достижения поставленной цели.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teachenglish.nethouse.ru/static/img/0000/0004/0101/40101804.es4p6rqtkp.W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143932" cy="5895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englishfull.ru/wp-content/uploads/2015/07/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5891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4" name="AutoShape 2" descr="https://fsd.kopilkaurokov.ru/uploads/user_file_57fe511517a67/img_user_file_57fe511517a67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fsd.kopilkaurokov.ru/uploads/user_file_57fe511517a67/img_user_file_57fe511517a67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fsd.kopilkaurokov.ru/uploads/user_file_57fe511517a67/img_user_file_57fe511517a67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s://fsd.kopilkaurokov.ru/uploads/user_file_57fe511517a67/img_user_file_57fe511517a67_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2" name="Picture 10" descr="https://ds04.infourok.ru/uploads/ex/073d/0019a9bc-1693f282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8501092" cy="518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42852"/>
            <a:ext cx="515302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241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Формирование УУД на уроках иностранного языка</vt:lpstr>
      <vt:lpstr>Универсальные учебные действия</vt:lpstr>
      <vt:lpstr>Виды универсальных учебных действий: </vt:lpstr>
      <vt:lpstr>Регулятивные = организация учебной деятельности</vt:lpstr>
      <vt:lpstr>Регулятивные = организация учебной деятельности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на уроках иностранного языка</dc:title>
  <dc:creator>User</dc:creator>
  <cp:lastModifiedBy>User</cp:lastModifiedBy>
  <cp:revision>13</cp:revision>
  <dcterms:created xsi:type="dcterms:W3CDTF">2021-02-22T09:03:30Z</dcterms:created>
  <dcterms:modified xsi:type="dcterms:W3CDTF">2021-02-22T10:09:02Z</dcterms:modified>
</cp:coreProperties>
</file>